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3"/>
  </p:notesMasterIdLst>
  <p:sldIdLst>
    <p:sldId id="256" r:id="rId2"/>
    <p:sldId id="262" r:id="rId3"/>
    <p:sldId id="260" r:id="rId4"/>
    <p:sldId id="267" r:id="rId5"/>
    <p:sldId id="270" r:id="rId6"/>
    <p:sldId id="271" r:id="rId7"/>
    <p:sldId id="272" r:id="rId8"/>
    <p:sldId id="277" r:id="rId9"/>
    <p:sldId id="279" r:id="rId10"/>
    <p:sldId id="280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3" r:id="rId19"/>
    <p:sldId id="294" r:id="rId20"/>
    <p:sldId id="292" r:id="rId21"/>
    <p:sldId id="290" r:id="rId22"/>
  </p:sldIdLst>
  <p:sldSz cx="12192000" cy="6858000"/>
  <p:notesSz cx="7008813" cy="9294813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05D9CCD-321A-47E7-9A80-B67EA4B40296}">
  <a:tblStyle styleId="{405D9CCD-321A-47E7-9A80-B67EA4B40296}" styleName="Table_0"/>
  <a:tblStyle styleId="{11D56D44-E5A1-4952-90F1-47E51C442C9E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996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69697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404812" y="696912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404812" y="696912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404812" y="696912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700881" y="4415035"/>
            <a:ext cx="5607048" cy="4182666"/>
          </a:xfrm>
          <a:prstGeom prst="rect">
            <a:avLst/>
          </a:prstGeom>
          <a:noFill/>
          <a:ln>
            <a:noFill/>
          </a:ln>
        </p:spPr>
        <p:txBody>
          <a:bodyPr lIns="93125" tIns="93125" rIns="93125" bIns="93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404812" y="696912"/>
            <a:ext cx="6199187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Shape 53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54" name="Shape 54"/>
            <p:cNvSpPr/>
            <p:nvPr/>
          </p:nvSpPr>
          <p:spPr>
            <a:xfrm>
              <a:off x="1209675" y="4763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1128712" y="217646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1123950" y="4021137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414337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0" b="0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" name="Shape 60"/>
            <p:cNvSpPr/>
            <p:nvPr/>
          </p:nvSpPr>
          <p:spPr>
            <a:xfrm>
              <a:off x="1290637" y="14288"/>
              <a:ext cx="376237" cy="1801813"/>
            </a:xfrm>
            <a:custGeom>
              <a:avLst/>
              <a:gdLst/>
              <a:ahLst/>
              <a:cxnLst/>
              <a:rect l="0" t="0" r="0" b="0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600200" y="1801813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0" b="0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1643063" y="0"/>
              <a:ext cx="152400" cy="912812"/>
            </a:xfrm>
            <a:custGeom>
              <a:avLst/>
              <a:gdLst/>
              <a:ahLst/>
              <a:cxnLst/>
              <a:rect l="0" t="0" r="0" b="0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0" b="0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Shape 67"/>
            <p:cNvSpPr/>
            <p:nvPr/>
          </p:nvSpPr>
          <p:spPr>
            <a:xfrm>
              <a:off x="2119313" y="488950"/>
              <a:ext cx="161925" cy="147637"/>
            </a:xfrm>
            <a:custGeom>
              <a:avLst/>
              <a:gdLst/>
              <a:ahLst/>
              <a:cxnLst/>
              <a:rect l="0" t="0" r="0" b="0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0" b="0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Shape 69"/>
            <p:cNvSpPr/>
            <p:nvPr/>
          </p:nvSpPr>
          <p:spPr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890587" y="155416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738187" y="5622925"/>
              <a:ext cx="338138" cy="1216025"/>
            </a:xfrm>
            <a:custGeom>
              <a:avLst/>
              <a:gdLst/>
              <a:ahLst/>
              <a:cxnLst/>
              <a:rect l="0" t="0" r="0" b="0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Shape 7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0" b="0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0" b="0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Shape 75"/>
            <p:cNvSpPr/>
            <p:nvPr/>
          </p:nvSpPr>
          <p:spPr>
            <a:xfrm>
              <a:off x="66675" y="4149725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0" b="0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Shape 77"/>
            <p:cNvSpPr/>
            <p:nvPr/>
          </p:nvSpPr>
          <p:spPr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0" b="0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9" name="Shape 79"/>
            <p:cNvSpPr/>
            <p:nvPr/>
          </p:nvSpPr>
          <p:spPr>
            <a:xfrm>
              <a:off x="57150" y="4881562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0" b="0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Shape 81"/>
            <p:cNvSpPr/>
            <p:nvPr/>
          </p:nvSpPr>
          <p:spPr>
            <a:xfrm>
              <a:off x="561975" y="6430962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642937" y="6610350"/>
              <a:ext cx="23813" cy="242886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76200" y="6430962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0" y="5978525"/>
              <a:ext cx="190500" cy="461962"/>
            </a:xfrm>
            <a:custGeom>
              <a:avLst/>
              <a:gdLst/>
              <a:ahLst/>
              <a:cxnLst/>
              <a:rect l="0" t="0" r="0" b="0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Shape 85"/>
            <p:cNvSpPr/>
            <p:nvPr/>
          </p:nvSpPr>
          <p:spPr>
            <a:xfrm>
              <a:off x="1014412" y="1801813"/>
              <a:ext cx="214313" cy="755650"/>
            </a:xfrm>
            <a:custGeom>
              <a:avLst/>
              <a:gdLst/>
              <a:ahLst/>
              <a:cxnLst/>
              <a:rect l="0" t="0" r="0" b="0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938212" y="2547938"/>
              <a:ext cx="166687" cy="160336"/>
            </a:xfrm>
            <a:custGeom>
              <a:avLst/>
              <a:gdLst/>
              <a:ahLst/>
              <a:cxnLst/>
              <a:rect l="0" t="0" r="0" b="0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595312" y="4763"/>
              <a:ext cx="638175" cy="4025900"/>
            </a:xfrm>
            <a:custGeom>
              <a:avLst/>
              <a:gdLst/>
              <a:ahLst/>
              <a:cxnLst/>
              <a:rect l="0" t="0" r="0" b="0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" name="Shape 88"/>
            <p:cNvSpPr/>
            <p:nvPr/>
          </p:nvSpPr>
          <p:spPr>
            <a:xfrm>
              <a:off x="1223962" y="1382712"/>
              <a:ext cx="142875" cy="476250"/>
            </a:xfrm>
            <a:custGeom>
              <a:avLst/>
              <a:gdLst/>
              <a:ahLst/>
              <a:cxnLst/>
              <a:rect l="0" t="0" r="0" b="0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300162" y="1849438"/>
              <a:ext cx="109538" cy="107950"/>
            </a:xfrm>
            <a:custGeom>
              <a:avLst/>
              <a:gdLst/>
              <a:ahLst/>
              <a:cxnLst/>
              <a:rect l="0" t="0" r="0" b="0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80987" y="3417887"/>
              <a:ext cx="142875" cy="474663"/>
            </a:xfrm>
            <a:custGeom>
              <a:avLst/>
              <a:gdLst/>
              <a:ahLst/>
              <a:cxnLst/>
              <a:rect l="0" t="0" r="0" b="0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Shape 91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0" b="0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4763" y="2166938"/>
              <a:ext cx="114300" cy="452437"/>
            </a:xfrm>
            <a:custGeom>
              <a:avLst/>
              <a:gdLst/>
              <a:ahLst/>
              <a:cxnLst/>
              <a:rect l="0" t="0" r="0" b="0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Shape 93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0" b="0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1228725" y="4662487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1319212" y="5041900"/>
              <a:ext cx="371475" cy="1801813"/>
            </a:xfrm>
            <a:custGeom>
              <a:avLst/>
              <a:gdLst/>
              <a:ahLst/>
              <a:cxnLst/>
              <a:rect l="0" t="0" r="0" b="0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Shape 96"/>
            <p:cNvSpPr/>
            <p:nvPr/>
          </p:nvSpPr>
          <p:spPr>
            <a:xfrm>
              <a:off x="1147762" y="44815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819150" y="3983037"/>
              <a:ext cx="347663" cy="2860675"/>
            </a:xfrm>
            <a:custGeom>
              <a:avLst/>
              <a:gdLst/>
              <a:ahLst/>
              <a:cxnLst/>
              <a:rect l="0" t="0" r="0" b="0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Shape 98"/>
            <p:cNvSpPr/>
            <p:nvPr/>
          </p:nvSpPr>
          <p:spPr>
            <a:xfrm>
              <a:off x="728662" y="3806825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1624012" y="4867275"/>
              <a:ext cx="190500" cy="188912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404937" y="5422900"/>
              <a:ext cx="371475" cy="1425575"/>
            </a:xfrm>
            <a:custGeom>
              <a:avLst/>
              <a:gdLst/>
              <a:ahLst/>
              <a:cxnLst/>
              <a:rect l="0" t="0" r="0" b="0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Shape 101"/>
            <p:cNvSpPr/>
            <p:nvPr/>
          </p:nvSpPr>
          <p:spPr>
            <a:xfrm>
              <a:off x="1666875" y="5945187"/>
              <a:ext cx="152400" cy="912812"/>
            </a:xfrm>
            <a:custGeom>
              <a:avLst/>
              <a:gdLst/>
              <a:ahLst/>
              <a:cxnLst/>
              <a:rect l="0" t="0" r="0" b="0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709738" y="52466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1709738" y="57642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0" b="0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5" name="Shape 105"/>
            <p:cNvSpPr/>
            <p:nvPr/>
          </p:nvSpPr>
          <p:spPr>
            <a:xfrm>
              <a:off x="2147888" y="6221412"/>
              <a:ext cx="157163" cy="147637"/>
            </a:xfrm>
            <a:custGeom>
              <a:avLst/>
              <a:gdLst/>
              <a:ahLst/>
              <a:cxnLst/>
              <a:rect l="0" t="0" r="0" b="0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0" b="0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Shape 107"/>
            <p:cNvSpPr/>
            <p:nvPr/>
          </p:nvSpPr>
          <p:spPr>
            <a:xfrm>
              <a:off x="633412" y="5103812"/>
              <a:ext cx="185738" cy="185738"/>
            </a:xfrm>
            <a:custGeom>
              <a:avLst/>
              <a:gdLst/>
              <a:ahLst/>
              <a:cxnLst/>
              <a:rect l="0" t="0" r="0" b="0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1876424" y="1122362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7077510" y="541020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9896910" y="5410198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1141454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141408" y="4419598"/>
            <a:ext cx="9904458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1720642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903512" y="732393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“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0537370" y="2764972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141408" y="2134041"/>
            <a:ext cx="9906000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1141362" y="4657655"/>
            <a:ext cx="9904505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1141408" y="2674463"/>
            <a:ext cx="31968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2"/>
          </p:nvPr>
        </p:nvSpPr>
        <p:spPr>
          <a:xfrm>
            <a:off x="1127916" y="3360262"/>
            <a:ext cx="3208734" cy="2430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3"/>
          </p:nvPr>
        </p:nvSpPr>
        <p:spPr>
          <a:xfrm>
            <a:off x="4514766" y="2677633"/>
            <a:ext cx="3184385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4"/>
          </p:nvPr>
        </p:nvSpPr>
        <p:spPr>
          <a:xfrm>
            <a:off x="4504212" y="3363435"/>
            <a:ext cx="3195829" cy="2430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6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6"/>
          </p:nvPr>
        </p:nvSpPr>
        <p:spPr>
          <a:xfrm>
            <a:off x="7852442" y="3360262"/>
            <a:ext cx="3194966" cy="2430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1141412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pic" idx="2"/>
          </p:nvPr>
        </p:nvSpPr>
        <p:spPr>
          <a:xfrm>
            <a:off x="1141412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3"/>
          </p:nvPr>
        </p:nvSpPr>
        <p:spPr>
          <a:xfrm>
            <a:off x="1141412" y="4980857"/>
            <a:ext cx="3195240" cy="817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398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6"/>
          </p:nvPr>
        </p:nvSpPr>
        <p:spPr>
          <a:xfrm>
            <a:off x="4487592" y="4980857"/>
            <a:ext cx="3200398" cy="810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7"/>
          </p:nvPr>
        </p:nvSpPr>
        <p:spPr>
          <a:xfrm>
            <a:off x="7852567" y="4404594"/>
            <a:ext cx="3190740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9"/>
          </p:nvPr>
        </p:nvSpPr>
        <p:spPr>
          <a:xfrm>
            <a:off x="7852442" y="4980853"/>
            <a:ext cx="3194966" cy="81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 rot="5400000">
            <a:off x="4323553" y="-932655"/>
            <a:ext cx="3541712" cy="9905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 rot="5400000">
            <a:off x="7454103" y="2197894"/>
            <a:ext cx="5181601" cy="20050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 rot="5400000">
            <a:off x="2424903" y="-673895"/>
            <a:ext cx="5181601" cy="7748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5997" cy="3541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141411" y="619125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370019" y="2249484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1141408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3"/>
          </p:nvPr>
        </p:nvSpPr>
        <p:spPr>
          <a:xfrm>
            <a:off x="6400807" y="2249483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08" cy="2717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146704" y="609600"/>
            <a:ext cx="3856037" cy="16398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8" cy="51985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indent="508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marL="685800" indent="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marL="1143000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marL="16002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marL="2057400" indent="-127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marL="25146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marL="29718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marL="34290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marL="3886200" indent="-381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1146704" y="2249484"/>
            <a:ext cx="3856037" cy="3541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6" cy="16398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pic" idx="2"/>
          </p:nvPr>
        </p:nvSpPr>
        <p:spPr>
          <a:xfrm>
            <a:off x="7380721" y="609600"/>
            <a:ext cx="3666689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141408" y="2249484"/>
            <a:ext cx="5934510" cy="3541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141408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pic" idx="2"/>
          </p:nvPr>
        </p:nvSpPr>
        <p:spPr>
          <a:xfrm>
            <a:off x="1141411" y="606425"/>
            <a:ext cx="9912353" cy="3299776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rgbClr val="B3FFFF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1141362" y="5124019"/>
            <a:ext cx="9910858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19">
            <a:alphaModFix amt="30000"/>
          </a:blip>
          <a:srcRect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6"/>
          <p:cNvGrpSpPr/>
          <p:nvPr/>
        </p:nvGrpSpPr>
        <p:grpSpPr>
          <a:xfrm>
            <a:off x="-14288" y="0"/>
            <a:ext cx="12053888" cy="6857999"/>
            <a:chOff x="-14288" y="0"/>
            <a:chExt cx="12053888" cy="6857999"/>
          </a:xfrm>
        </p:grpSpPr>
        <p:grpSp>
          <p:nvGrpSpPr>
            <p:cNvPr id="7" name="Shape 7"/>
            <p:cNvGrpSpPr/>
            <p:nvPr/>
          </p:nvGrpSpPr>
          <p:grpSpPr>
            <a:xfrm>
              <a:off x="-14288" y="0"/>
              <a:ext cx="1220788" cy="6857999"/>
              <a:chOff x="-14288" y="0"/>
              <a:chExt cx="1220788" cy="6857999"/>
            </a:xfrm>
          </p:grpSpPr>
          <p:sp>
            <p:nvSpPr>
              <p:cNvPr id="8" name="Shape 8"/>
              <p:cNvSpPr/>
              <p:nvPr/>
            </p:nvSpPr>
            <p:spPr>
              <a:xfrm>
                <a:off x="114300" y="4763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9" name="Shape 9"/>
              <p:cNvSpPr/>
              <p:nvPr/>
            </p:nvSpPr>
            <p:spPr>
              <a:xfrm>
                <a:off x="33335" y="217646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28575" y="4021137"/>
                <a:ext cx="190500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0" b="0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" name="Shape 12"/>
              <p:cNvSpPr/>
              <p:nvPr/>
            </p:nvSpPr>
            <p:spPr>
              <a:xfrm>
                <a:off x="503237" y="1801813"/>
                <a:ext cx="190500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0" b="0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" name="Shape 14"/>
              <p:cNvSpPr/>
              <p:nvPr/>
            </p:nvSpPr>
            <p:spPr>
              <a:xfrm>
                <a:off x="546100" y="0"/>
                <a:ext cx="152400" cy="912812"/>
              </a:xfrm>
              <a:custGeom>
                <a:avLst/>
                <a:gdLst/>
                <a:ahLst/>
                <a:cxnLst/>
                <a:rect l="0" t="0" r="0" b="0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88962" y="14208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588962" y="903287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0" b="0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8" name="Shape 18"/>
              <p:cNvSpPr/>
              <p:nvPr/>
            </p:nvSpPr>
            <p:spPr>
              <a:xfrm>
                <a:off x="1020762" y="488950"/>
                <a:ext cx="161925" cy="147637"/>
              </a:xfrm>
              <a:custGeom>
                <a:avLst/>
                <a:gdLst/>
                <a:ahLst/>
                <a:cxnLst/>
                <a:rect l="0" t="0" r="0" b="0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cxnSp>
            <p:nvCxnSpPr>
              <p:cNvPr id="19" name="Shape 1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20" name="Shape 20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0" b="0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1" name="Shape 21"/>
              <p:cNvSpPr/>
              <p:nvPr/>
            </p:nvSpPr>
            <p:spPr>
              <a:xfrm>
                <a:off x="-9525" y="3549650"/>
                <a:ext cx="147637" cy="481012"/>
              </a:xfrm>
              <a:custGeom>
                <a:avLst/>
                <a:gdLst/>
                <a:ahLst/>
                <a:cxnLst/>
                <a:rect l="0" t="0" r="0" b="0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128585" y="1382712"/>
                <a:ext cx="142875" cy="476250"/>
              </a:xfrm>
              <a:custGeom>
                <a:avLst/>
                <a:gdLst/>
                <a:ahLst/>
                <a:cxnLst/>
                <a:rect l="0" t="0" r="0" b="0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204785" y="1849438"/>
                <a:ext cx="114300" cy="107950"/>
              </a:xfrm>
              <a:custGeom>
                <a:avLst/>
                <a:gdLst/>
                <a:ahLst/>
                <a:cxnLst/>
                <a:rect l="0" t="0" r="0" b="0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133350" y="4662487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Shape 26"/>
              <p:cNvSpPr/>
              <p:nvPr/>
            </p:nvSpPr>
            <p:spPr>
              <a:xfrm>
                <a:off x="52385" y="44815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-14288" y="5627687"/>
                <a:ext cx="85725" cy="1216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Shape 28"/>
              <p:cNvSpPr/>
              <p:nvPr/>
            </p:nvSpPr>
            <p:spPr>
              <a:xfrm>
                <a:off x="527050" y="4867275"/>
                <a:ext cx="190500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0" b="0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" name="Shape 30"/>
              <p:cNvSpPr/>
              <p:nvPr/>
            </p:nvSpPr>
            <p:spPr>
              <a:xfrm>
                <a:off x="569912" y="5945187"/>
                <a:ext cx="152400" cy="912812"/>
              </a:xfrm>
              <a:custGeom>
                <a:avLst/>
                <a:gdLst/>
                <a:ahLst/>
                <a:cxnLst/>
                <a:rect l="0" t="0" r="0" b="0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612775" y="5246687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612775" y="57642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0" b="0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" name="Shape 34"/>
              <p:cNvSpPr/>
              <p:nvPr/>
            </p:nvSpPr>
            <p:spPr>
              <a:xfrm>
                <a:off x="1049337" y="6221412"/>
                <a:ext cx="157163" cy="147637"/>
              </a:xfrm>
              <a:custGeom>
                <a:avLst/>
                <a:gdLst/>
                <a:ahLst/>
                <a:cxnLst/>
                <a:rect l="0" t="0" r="0" b="0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</p:grpSp>
        <p:grpSp>
          <p:nvGrpSpPr>
            <p:cNvPr id="35" name="Shape 35"/>
            <p:cNvGrpSpPr/>
            <p:nvPr/>
          </p:nvGrpSpPr>
          <p:grpSpPr>
            <a:xfrm>
              <a:off x="11364910" y="0"/>
              <a:ext cx="674689" cy="6848475"/>
              <a:chOff x="11364910" y="0"/>
              <a:chExt cx="674689" cy="6848475"/>
            </a:xfrm>
          </p:grpSpPr>
          <p:sp>
            <p:nvSpPr>
              <p:cNvPr id="36" name="Shape 36"/>
              <p:cNvSpPr/>
              <p:nvPr/>
            </p:nvSpPr>
            <p:spPr>
              <a:xfrm>
                <a:off x="11483975" y="0"/>
                <a:ext cx="417513" cy="512762"/>
              </a:xfrm>
              <a:custGeom>
                <a:avLst/>
                <a:gdLst/>
                <a:ahLst/>
                <a:cxnLst/>
                <a:rect l="0" t="0" r="0" b="0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7" name="Shape 37"/>
              <p:cNvSpPr/>
              <p:nvPr/>
            </p:nvSpPr>
            <p:spPr>
              <a:xfrm>
                <a:off x="11364910" y="474662"/>
                <a:ext cx="157163" cy="152400"/>
              </a:xfrm>
              <a:custGeom>
                <a:avLst/>
                <a:gdLst/>
                <a:ahLst/>
                <a:cxnLst/>
                <a:rect l="0" t="0" r="0" b="0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11631610" y="1539875"/>
                <a:ext cx="188912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531600" y="5694362"/>
                <a:ext cx="298450" cy="1154112"/>
              </a:xfrm>
              <a:custGeom>
                <a:avLst/>
                <a:gdLst/>
                <a:ahLst/>
                <a:cxnLst/>
                <a:rect l="0" t="0" r="0" b="0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" name="Shape 40"/>
              <p:cNvSpPr/>
              <p:nvPr/>
            </p:nvSpPr>
            <p:spPr>
              <a:xfrm>
                <a:off x="11772900" y="5551487"/>
                <a:ext cx="157163" cy="155575"/>
              </a:xfrm>
              <a:custGeom>
                <a:avLst/>
                <a:gdLst/>
                <a:ahLst/>
                <a:cxnLst/>
                <a:rect l="0" t="0" r="0" b="0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11710985" y="4763"/>
                <a:ext cx="304800" cy="1544637"/>
              </a:xfrm>
              <a:custGeom>
                <a:avLst/>
                <a:gdLst/>
                <a:ahLst/>
                <a:cxnLst/>
                <a:rect l="0" t="0" r="0" b="0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Shape 42"/>
              <p:cNvSpPr/>
              <p:nvPr/>
            </p:nvSpPr>
            <p:spPr>
              <a:xfrm>
                <a:off x="11636375" y="4867275"/>
                <a:ext cx="188912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11441110" y="5046662"/>
                <a:ext cx="307975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" name="Shape 44"/>
              <p:cNvSpPr/>
              <p:nvPr/>
            </p:nvSpPr>
            <p:spPr>
              <a:xfrm>
                <a:off x="11849100" y="6416675"/>
                <a:ext cx="190500" cy="188912"/>
              </a:xfrm>
              <a:custGeom>
                <a:avLst/>
                <a:gdLst/>
                <a:ahLst/>
                <a:cxnLst/>
                <a:rect l="0" t="0" r="0" b="0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11939585" y="6596063"/>
                <a:ext cx="23813" cy="252412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endParaRPr>
              </a:p>
            </p:txBody>
          </p:sp>
        </p:grpSp>
      </p:grp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141412" y="2249485"/>
            <a:ext cx="9905997" cy="3541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50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1pPr>
            <a:lvl2pPr marL="685800" marR="0" indent="12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2pPr>
            <a:lvl3pPr marL="1143000" marR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3pPr>
            <a:lvl4pPr marL="1600200" marR="0" indent="-12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4pPr>
            <a:lvl5pPr marL="2057400" marR="0" indent="-12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5pPr>
            <a:lvl6pPr marL="2514600" marR="0" indent="-381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6pPr>
            <a:lvl7pPr marL="2971800" marR="0" indent="-381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7pPr>
            <a:lvl8pPr marL="3429000" marR="0" indent="-381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8pPr>
            <a:lvl9pPr marL="3886200" marR="0" indent="-381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ctrTitle"/>
          </p:nvPr>
        </p:nvSpPr>
        <p:spPr>
          <a:xfrm>
            <a:off x="1215112" y="818147"/>
            <a:ext cx="8825657" cy="15649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9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AUGMENTED REALITY INDOOR NAVIGATION APP 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1"/>
          </p:nvPr>
        </p:nvSpPr>
        <p:spPr>
          <a:xfrm>
            <a:off x="7760292" y="3766726"/>
            <a:ext cx="3501265" cy="8614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-US" sz="2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TEAM BLUEPRINTS 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7760292" y="4106050"/>
            <a:ext cx="3441108" cy="2215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Justus  </a:t>
            </a:r>
            <a:r>
              <a:rPr lang="en-US" sz="2400" b="1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Karenzi</a:t>
            </a:r>
            <a:endParaRPr lang="en-US" sz="2400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Sudi</a:t>
            </a: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2400" b="1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Nsengiyumva</a:t>
            </a:r>
            <a:endParaRPr lang="en-US" sz="2400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Jeremy  Fischer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Jordan Ziegler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Dylan Shanahan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5662" y="2952971"/>
            <a:ext cx="5818271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932462" y="418708"/>
            <a:ext cx="9906000" cy="1479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5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Concept Generation Chart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0" y="1714500"/>
            <a:ext cx="5275498" cy="296746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/>
        </p:nvSpPr>
        <p:spPr>
          <a:xfrm>
            <a:off x="1648575" y="5328125"/>
            <a:ext cx="5275498" cy="79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Brainstorming portion of the project</a:t>
            </a: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2600" y="1898250"/>
            <a:ext cx="6286499" cy="2390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3" name="Shape 423"/>
          <p:cNvGraphicFramePr/>
          <p:nvPr/>
        </p:nvGraphicFramePr>
        <p:xfrm>
          <a:off x="5651767" y="2607500"/>
          <a:ext cx="5953225" cy="372775"/>
        </p:xfrm>
        <a:graphic>
          <a:graphicData uri="http://schemas.openxmlformats.org/drawingml/2006/table">
            <a:tbl>
              <a:tblPr>
                <a:noFill/>
                <a:tableStyleId>{11D56D44-E5A1-4952-90F1-47E51C442C9E}</a:tableStyleId>
              </a:tblPr>
              <a:tblGrid>
                <a:gridCol w="1495450"/>
                <a:gridCol w="1485925"/>
                <a:gridCol w="1485925"/>
                <a:gridCol w="1485925"/>
              </a:tblGrid>
              <a:tr h="37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i="0" u="none" strike="noStrike" cap="none" baseline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rtl val="0"/>
                        </a:rPr>
                        <a:t>SDK</a:t>
                      </a:r>
                    </a:p>
                  </a:txBody>
                  <a:tcPr marL="66675" marR="66675" marT="66675" marB="66675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i="0" u="none" strike="noStrike" cap="none" baseline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rtl val="0"/>
                        </a:rPr>
                        <a:t>Vuforia</a:t>
                      </a:r>
                    </a:p>
                  </a:txBody>
                  <a:tcPr marL="66675" marR="66675" marT="66675" marB="66675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i="0" u="none" strike="noStrike" cap="none" baseline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rtl val="0"/>
                        </a:rPr>
                        <a:t>Metaio</a:t>
                      </a:r>
                    </a:p>
                  </a:txBody>
                  <a:tcPr marL="66675" marR="66675" marT="66675" marB="66675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i="0" u="none" strike="noStrike" cap="none" baseline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rtl val="0"/>
                        </a:rPr>
                        <a:t>D’Fusion</a:t>
                      </a:r>
                    </a:p>
                  </a:txBody>
                  <a:tcPr marL="66675" marR="66675" marT="66675" marB="66675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24" name="Shape 424"/>
          <p:cNvSpPr/>
          <p:nvPr/>
        </p:nvSpPr>
        <p:spPr>
          <a:xfrm>
            <a:off x="3117850" y="3846512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/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825500" y="215900"/>
            <a:ext cx="10528299" cy="25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combined the options brainstormed in different ways to generate concept ideas. 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00" y="3005506"/>
            <a:ext cx="9165171" cy="33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0" y="4785335"/>
            <a:ext cx="9056629" cy="50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825500" y="228600"/>
            <a:ext cx="10528198" cy="2565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</a:t>
            </a:r>
            <a:r>
              <a:rPr lang="en-US" sz="4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generated a final concept based on </a:t>
            </a:r>
            <a:r>
              <a:rPr lang="en-US" sz="48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combination of two different designs. </a:t>
            </a:r>
            <a:endParaRPr lang="en-US" sz="48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44" name="Shape 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099" y="2598125"/>
            <a:ext cx="9071825" cy="37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0292" y="2598125"/>
            <a:ext cx="2297605" cy="37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For the overall architecture we started with a Level 0 Model.</a:t>
            </a: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8727" y="2259925"/>
            <a:ext cx="6819899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/>
          <p:nvPr/>
        </p:nvSpPr>
        <p:spPr>
          <a:xfrm>
            <a:off x="2498727" y="4164926"/>
            <a:ext cx="5257146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Figure 5.1.1 - Level 0 Software Architecture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1141411" y="6539371"/>
            <a:ext cx="184698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Architecture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1141411" y="309262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dirty="0"/>
              <a:t>W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e </a:t>
            </a: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expanded on our Level 0 Model to 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create a Level 1 module.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841" y="2103333"/>
            <a:ext cx="6781800" cy="34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l="77325"/>
          <a:stretch/>
        </p:blipFill>
        <p:spPr>
          <a:xfrm>
            <a:off x="7876900" y="2097088"/>
            <a:ext cx="1537741" cy="34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l="19192" r="22674"/>
          <a:stretch/>
        </p:blipFill>
        <p:spPr>
          <a:xfrm>
            <a:off x="3934487" y="2097088"/>
            <a:ext cx="3942413" cy="34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r="80807"/>
          <a:stretch/>
        </p:blipFill>
        <p:spPr>
          <a:xfrm>
            <a:off x="2632841" y="2097088"/>
            <a:ext cx="1301645" cy="347068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2619753" y="5580266"/>
            <a:ext cx="5257146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Figure 5.1.2 - Level 1 Software Architecture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1141411" y="6550223"/>
            <a:ext cx="184698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Architecture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838200" y="202466"/>
            <a:ext cx="10744199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Finally, </a:t>
            </a: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created a Flow Chart 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to conceptually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show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how the App 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works.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70" name="Shape 4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4180" y="1766093"/>
            <a:ext cx="507682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>
            <a:spLocks noGrp="1"/>
          </p:cNvSpPr>
          <p:nvPr>
            <p:ph type="ftr" idx="11"/>
          </p:nvPr>
        </p:nvSpPr>
        <p:spPr>
          <a:xfrm>
            <a:off x="1141411" y="6478733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Design</a:t>
            </a:r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 l="32134" t="19770" r="36860" b="25973"/>
          <a:stretch/>
        </p:blipFill>
        <p:spPr>
          <a:xfrm>
            <a:off x="5115610" y="2645516"/>
            <a:ext cx="1573966" cy="241341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3484180" y="6214269"/>
            <a:ext cx="485558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Figure 5.2.1 - Augmented Reality App Flow Chart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created a Bill of Materials (BOM) to 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get an idea of the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budget</a:t>
            </a: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474" y="2458257"/>
            <a:ext cx="7188458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 rotWithShape="1">
          <a:blip r:embed="rId3">
            <a:alphaModFix/>
          </a:blip>
          <a:srcRect t="17004" b="34502"/>
          <a:stretch/>
        </p:blipFill>
        <p:spPr>
          <a:xfrm>
            <a:off x="2332474" y="3012892"/>
            <a:ext cx="7188458" cy="158895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/>
          <p:nvPr/>
        </p:nvSpPr>
        <p:spPr>
          <a:xfrm>
            <a:off x="1141411" y="6550223"/>
            <a:ext cx="156873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Detailed Budget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2332473" y="5734857"/>
            <a:ext cx="537933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Table 5.13: Capital Equipment - Bill of Materials (BOM)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1141412" y="3048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User Interface Flow Diagram</a:t>
            </a:r>
          </a:p>
        </p:txBody>
      </p:sp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3212" y="1704182"/>
            <a:ext cx="4190999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t="47404"/>
          <a:stretch/>
        </p:blipFill>
        <p:spPr>
          <a:xfrm>
            <a:off x="3773212" y="3871510"/>
            <a:ext cx="4190999" cy="240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 b="53060"/>
          <a:stretch/>
        </p:blipFill>
        <p:spPr>
          <a:xfrm>
            <a:off x="3773212" y="1704182"/>
            <a:ext cx="4190999" cy="214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1141412" y="3048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Database Design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(.CSV File)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7" y="1828800"/>
            <a:ext cx="11867176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40985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1141412" y="3048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Current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Status of Design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2286000"/>
            <a:ext cx="97535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Currently, we have a dynamic user interface that can switch from one page to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 the process of trying to integrate text recognition with Android Studio using </a:t>
            </a:r>
            <a:r>
              <a:rPr lang="en-US" sz="2400" dirty="0" err="1" smtClean="0"/>
              <a:t>Vuforia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are working on making the app interface with the designed database file (which contains directions and room numbers).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were able to implement a class that integrates the device’s camera feature in the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2975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189537" y="125221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PROBLEM DEFINITION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903" y="1479883"/>
            <a:ext cx="4098299" cy="22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4353" y="1479883"/>
            <a:ext cx="4452900" cy="22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685" y="4013637"/>
            <a:ext cx="4148398" cy="2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4353" y="4013637"/>
            <a:ext cx="4452900" cy="26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990600" y="25146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r>
              <a:rPr lang="en-US" sz="4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we will jump to Android Studio to demonstrate our prototype.</a:t>
            </a:r>
            <a:endParaRPr lang="en-US" sz="48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38636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title"/>
          </p:nvPr>
        </p:nvSpPr>
        <p:spPr>
          <a:xfrm>
            <a:off x="990600" y="2362200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6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QUESTIONS?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841586" y="311937"/>
            <a:ext cx="10364451" cy="8671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OBJECTIVES TREE</a:t>
            </a: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832" y="1179095"/>
            <a:ext cx="11790947" cy="551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825500" y="449317"/>
            <a:ext cx="10528299" cy="256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dirty="0" smtClean="0">
                <a:solidFill>
                  <a:schemeClr val="dk1"/>
                </a:solidFill>
              </a:rPr>
              <a:t>Efficiency plays a key role in the user experience.</a:t>
            </a:r>
            <a:endParaRPr lang="en-US" sz="48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3543300" y="3035300"/>
            <a:ext cx="5095873" cy="224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Battery Life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Memory Storage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Processor Allocation</a:t>
            </a:r>
          </a:p>
          <a:p>
            <a:pPr marL="457200" marR="0" lvl="0" indent="-317500" algn="l" rtl="0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825500" y="127000"/>
            <a:ext cx="10528299" cy="185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Time and budget constraints are also a factor.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800" y="2044700"/>
            <a:ext cx="6007100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6300" y="2349500"/>
            <a:ext cx="3219450" cy="2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825500" y="5372100"/>
            <a:ext cx="10528299" cy="104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Project Completion required by April 15 2015. 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825500" y="127000"/>
            <a:ext cx="10528299" cy="185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Software constraints are the main requirements of the project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596900" y="2298700"/>
            <a:ext cx="7159011" cy="32932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Drop Down menu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CSV files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Left, right, straight direction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Image referencing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Starting Location</a:t>
            </a:r>
          </a:p>
          <a:p>
            <a:pPr marL="457200" marR="0" lvl="0" indent="-317500" algn="l" rtl="0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825500" y="127000"/>
            <a:ext cx="105282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Also optional software requirements</a:t>
            </a:r>
          </a:p>
          <a:p>
            <a:pPr marL="0" marR="0" lvl="0" indent="0" algn="l" rtl="0">
              <a:lnSpc>
                <a:spcPct val="3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825500" y="1791507"/>
            <a:ext cx="6328655" cy="1754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Map Reference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•"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rtl val="0"/>
              </a:rPr>
              <a:t>Schedule implementation</a:t>
            </a:r>
          </a:p>
          <a:p>
            <a:pPr marL="457200" marR="0" lvl="0" indent="-317500" algn="l" rtl="0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8925" y="1791507"/>
            <a:ext cx="2357416" cy="442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1141408" y="0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MARKETING REQUIREMENTS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141408" y="1364104"/>
            <a:ext cx="7972610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1. The program should show users where they need to 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2. The program should be user friendly and easily operated.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3. The program should not strain the user’s hardware.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4. Optional functionality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08" y="2927508"/>
            <a:ext cx="4478539" cy="285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1260" y="535733"/>
            <a:ext cx="2956148" cy="287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3632" y="3947453"/>
            <a:ext cx="3533776" cy="235156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7609117" y="3512198"/>
            <a:ext cx="346272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User Friendly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484025" y="5780387"/>
            <a:ext cx="358264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Provides directions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7489196" y="6313314"/>
            <a:ext cx="358264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Does not strain hardware.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5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Concept </a:t>
            </a:r>
            <a:r>
              <a:rPr lang="en-US" sz="325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Generation and Selection.</a:t>
            </a: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9075" y="2417875"/>
            <a:ext cx="6572249" cy="357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382</Words>
  <Application>Microsoft Office PowerPoint</Application>
  <PresentationFormat>Custom</PresentationFormat>
  <Paragraphs>71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Circuit</vt:lpstr>
      <vt:lpstr>AUGMENTED REALITY INDOOR NAVIGATION APP </vt:lpstr>
      <vt:lpstr>PROBLEM DEFINITION</vt:lpstr>
      <vt:lpstr>OBJECTIVES TREE</vt:lpstr>
      <vt:lpstr>PowerPoint Presentation</vt:lpstr>
      <vt:lpstr>PowerPoint Presentation</vt:lpstr>
      <vt:lpstr>PowerPoint Presentation</vt:lpstr>
      <vt:lpstr>PowerPoint Presentation</vt:lpstr>
      <vt:lpstr>MARKETING REQUIREMENTS</vt:lpstr>
      <vt:lpstr>Concept Generation and Selection.</vt:lpstr>
      <vt:lpstr>PowerPoint Presentation</vt:lpstr>
      <vt:lpstr>PowerPoint Presentation</vt:lpstr>
      <vt:lpstr>PowerPoint Presentation</vt:lpstr>
      <vt:lpstr>For the overall architecture we started with a Level 0 Model.</vt:lpstr>
      <vt:lpstr>We expanded on our Level 0 Model to create a Level 1 module.</vt:lpstr>
      <vt:lpstr>Finally, we created a Flow Chart to conceptually show how the App works.</vt:lpstr>
      <vt:lpstr>We created a Bill of Materials (BOM) to get an idea of the budget.</vt:lpstr>
      <vt:lpstr>User Interface Flow Diagram</vt:lpstr>
      <vt:lpstr>Database Design (.CSV File)</vt:lpstr>
      <vt:lpstr>Current Status of Design</vt:lpstr>
      <vt:lpstr>Now we will jump to Android Studio to demonstrate our prototype.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INDOOR NAVIGATION APP </dc:title>
  <dc:creator>Jeremy</dc:creator>
  <cp:lastModifiedBy>Jeremy</cp:lastModifiedBy>
  <cp:revision>9</cp:revision>
  <dcterms:modified xsi:type="dcterms:W3CDTF">2015-02-23T19:39:05Z</dcterms:modified>
</cp:coreProperties>
</file>